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E20E784A-278D-42C0-A160-E0018D03C0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A0A51DF8-7D26-4A23-8C2B-56C1207EAEBF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8A19C76A-C23D-4B8F-8A73-B70254E7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89DEE30-852B-4927-B019-A567A24E8D67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第七課 美中貿易戰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4" y="273377"/>
            <a:ext cx="11251844" cy="904897"/>
          </a:xfrm>
        </p:spPr>
        <p:txBody>
          <a:bodyPr/>
          <a:lstStyle/>
          <a:p>
            <a:r>
              <a:rPr lang="zh-TW" altLang="en-US" sz="3400" dirty="0"/>
              <a:t>一、</a:t>
            </a:r>
            <a:r>
              <a:rPr lang="zh-TW" altLang="en-US" sz="3400" dirty="0">
                <a:latin typeface="標楷體" panose="03000509000000000000" pitchFamily="65" charset="-120"/>
              </a:rPr>
              <a:t>按</a:t>
            </a:r>
            <a:r>
              <a:rPr lang="en-US" altLang="zh-TW" sz="3400" dirty="0">
                <a:latin typeface="標楷體" panose="03000509000000000000" pitchFamily="65" charset="-120"/>
              </a:rPr>
              <a:t>…</a:t>
            </a:r>
            <a:r>
              <a:rPr lang="zh-TW" altLang="en-US" sz="3400" dirty="0">
                <a:latin typeface="標楷體" panose="03000509000000000000" pitchFamily="65" charset="-120"/>
              </a:rPr>
              <a:t>換算</a:t>
            </a:r>
            <a:r>
              <a:rPr lang="en-US" altLang="zh-TW" sz="3400" dirty="0">
                <a:latin typeface="標楷體" panose="03000509000000000000" pitchFamily="65" charset="-120"/>
              </a:rPr>
              <a:t>/</a:t>
            </a:r>
            <a:r>
              <a:rPr lang="zh-TW" altLang="en-US" sz="3400" dirty="0">
                <a:latin typeface="標楷體" panose="03000509000000000000" pitchFamily="65" charset="-120"/>
              </a:rPr>
              <a:t>計算</a:t>
            </a:r>
            <a:r>
              <a:rPr lang="en-US" altLang="zh-TW" sz="3400" dirty="0">
                <a:latin typeface="標楷體" panose="03000509000000000000" pitchFamily="65" charset="-120"/>
              </a:rPr>
              <a:t>/</a:t>
            </a:r>
            <a:r>
              <a:rPr lang="zh-TW" altLang="en-US" sz="3400" dirty="0">
                <a:latin typeface="標楷體" panose="03000509000000000000" pitchFamily="65" charset="-120"/>
              </a:rPr>
              <a:t>算</a:t>
            </a:r>
            <a:r>
              <a:rPr lang="zh-TW" altLang="en-US" sz="3400" dirty="0"/>
              <a:t>｜</a:t>
            </a:r>
            <a:br>
              <a:rPr lang="en-US" altLang="zh-TW" sz="3400" dirty="0"/>
            </a:br>
            <a:r>
              <a:rPr lang="zh-TW" altLang="en-US" sz="3400" dirty="0"/>
              <a:t>        </a:t>
            </a:r>
            <a:r>
              <a:rPr lang="en-US" altLang="zh-TW" sz="3400" dirty="0"/>
              <a:t>to be</a:t>
            </a:r>
            <a:r>
              <a:rPr lang="zh-TW" altLang="en-US" sz="3400" dirty="0"/>
              <a:t> </a:t>
            </a:r>
            <a:r>
              <a:rPr lang="en-US" altLang="zh-TW" sz="3400" dirty="0"/>
              <a:t>calculated/counted/converted on the basis of…</a:t>
            </a:r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按</a:t>
            </a:r>
            <a:r>
              <a:rPr lang="zh-TW" altLang="en-US" dirty="0"/>
              <a:t>人口比例</a:t>
            </a:r>
            <a:r>
              <a:rPr lang="zh-TW" altLang="en-US" dirty="0">
                <a:solidFill>
                  <a:srgbClr val="FF0000"/>
                </a:solidFill>
              </a:rPr>
              <a:t>換算</a:t>
            </a:r>
            <a:r>
              <a:rPr lang="zh-TW" altLang="en-US" dirty="0"/>
              <a:t>，差不多等於在街上遇見的每三十五個人中，就有一位是移工。</a:t>
            </a:r>
          </a:p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按</a:t>
            </a:r>
            <a:r>
              <a:rPr lang="zh-TW" altLang="en-US" dirty="0"/>
              <a:t>每年百分之二點五的利息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lìxí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TW" altLang="en-US" dirty="0">
                <a:solidFill>
                  <a:srgbClr val="FF0000"/>
                </a:solidFill>
              </a:rPr>
              <a:t>計算</a:t>
            </a:r>
            <a:r>
              <a:rPr lang="zh-TW" altLang="en-US" dirty="0"/>
              <a:t>，把一百萬元存在銀行，一年後可以領回一百零二萬五千元。</a:t>
            </a:r>
          </a:p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/>
              <a:t>我們公司業務部門的薪水是</a:t>
            </a:r>
            <a:r>
              <a:rPr lang="zh-TW" altLang="en-US" dirty="0">
                <a:solidFill>
                  <a:srgbClr val="FF0000"/>
                </a:solidFill>
              </a:rPr>
              <a:t>按</a:t>
            </a:r>
            <a:r>
              <a:rPr lang="zh-TW" altLang="en-US" dirty="0"/>
              <a:t>個人營業額</a:t>
            </a:r>
            <a:r>
              <a:rPr lang="zh-TW" altLang="en-US" dirty="0">
                <a:solidFill>
                  <a:srgbClr val="FF0000"/>
                </a:solidFill>
              </a:rPr>
              <a:t>算</a:t>
            </a:r>
            <a:r>
              <a:rPr lang="zh-TW" altLang="en-US" dirty="0"/>
              <a:t>的，也就是說，銷售成績越好，收入也就越高。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二、得以｜</a:t>
            </a:r>
            <a:r>
              <a:rPr lang="en-US" altLang="zh-TW" dirty="0"/>
              <a:t>to be therefore able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移工為臺灣勞動力市場帶來新的動能，也是臺灣</a:t>
            </a:r>
            <a:r>
              <a:rPr lang="zh-TW" altLang="en-US" dirty="0">
                <a:solidFill>
                  <a:srgbClr val="FF0000"/>
                </a:solidFill>
              </a:rPr>
              <a:t>得以</a:t>
            </a:r>
            <a:r>
              <a:rPr lang="zh-TW" altLang="en-US" dirty="0"/>
              <a:t>認識東南亞文化的窗口。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透過引進移民與移工，各國勞動力不足的問題</a:t>
            </a:r>
            <a:r>
              <a:rPr lang="zh-TW" altLang="en-US" dirty="0">
                <a:solidFill>
                  <a:srgbClr val="FF0000"/>
                </a:solidFill>
              </a:rPr>
              <a:t>得以</a:t>
            </a:r>
            <a:r>
              <a:rPr lang="zh-TW" altLang="en-US" dirty="0"/>
              <a:t>解決。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由於民眾多表示願意配合，這項資源回收計畫才</a:t>
            </a:r>
            <a:r>
              <a:rPr lang="zh-TW" altLang="en-US" dirty="0">
                <a:solidFill>
                  <a:srgbClr val="FF0000"/>
                </a:solidFill>
              </a:rPr>
              <a:t>得以</a:t>
            </a:r>
            <a:r>
              <a:rPr lang="zh-TW" altLang="en-US" dirty="0"/>
              <a:t>順利進行。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三、可見 ｜</a:t>
            </a:r>
            <a:r>
              <a:rPr lang="en-US" altLang="zh-TW" dirty="0"/>
              <a:t>It can be inferred that…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</a:pPr>
            <a:r>
              <a:rPr lang="zh-TW" altLang="en-US" dirty="0"/>
              <a:t>如今，不需出國就可以品嚐到異國的美食，</a:t>
            </a:r>
            <a:r>
              <a:rPr lang="zh-TW" altLang="en-US" dirty="0">
                <a:solidFill>
                  <a:srgbClr val="FF0000"/>
                </a:solidFill>
              </a:rPr>
              <a:t>可見</a:t>
            </a:r>
            <a:r>
              <a:rPr lang="zh-TW" altLang="en-US" dirty="0"/>
              <a:t>隨著移工到來，不同地區的飲食文化也在臺灣遍地開花。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位於北極的格陵蘭因為冰層融化、漁獲量增加，人民的生活得到改善，</a:t>
            </a:r>
            <a:r>
              <a:rPr lang="zh-TW" altLang="en-US" dirty="0">
                <a:solidFill>
                  <a:srgbClr val="FF0000"/>
                </a:solidFill>
              </a:rPr>
              <a:t>可見</a:t>
            </a:r>
            <a:r>
              <a:rPr lang="zh-TW" altLang="en-US" dirty="0"/>
              <a:t>全球暖化帶來的不一定都是壞處。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許多資料顯示，過去在制定規範時並未從女性視角考量，</a:t>
            </a:r>
            <a:r>
              <a:rPr lang="zh-TW" altLang="en-US" dirty="0">
                <a:solidFill>
                  <a:srgbClr val="FF0000"/>
                </a:solidFill>
              </a:rPr>
              <a:t>可見</a:t>
            </a:r>
            <a:r>
              <a:rPr lang="zh-TW" altLang="en-US" dirty="0"/>
              <a:t>我們生活在以男性數據為主的世界中。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259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2026-04-27T09:16:01Z</dcterms:modified>
</cp:coreProperties>
</file>